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89" r:id="rId3"/>
    <p:sldId id="290" r:id="rId4"/>
    <p:sldId id="288" r:id="rId5"/>
    <p:sldId id="291" r:id="rId6"/>
    <p:sldId id="286" r:id="rId7"/>
    <p:sldId id="272" r:id="rId8"/>
    <p:sldId id="279" r:id="rId9"/>
    <p:sldId id="280" r:id="rId10"/>
    <p:sldId id="273" r:id="rId11"/>
    <p:sldId id="292" r:id="rId12"/>
    <p:sldId id="281" r:id="rId13"/>
    <p:sldId id="274" r:id="rId14"/>
    <p:sldId id="275" r:id="rId15"/>
    <p:sldId id="287" r:id="rId16"/>
    <p:sldId id="259" r:id="rId1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CC3300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0" autoAdjust="0"/>
  </p:normalViewPr>
  <p:slideViewPr>
    <p:cSldViewPr>
      <p:cViewPr>
        <p:scale>
          <a:sx n="100" d="100"/>
          <a:sy n="100" d="100"/>
        </p:scale>
        <p:origin x="-516" y="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8411214953271152E-2"/>
          <c:y val="5.5793991416309113E-2"/>
          <c:w val="0.92990654205607481"/>
          <c:h val="0.82832618025751059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Рожд</c:v>
                </c:pt>
              </c:strCache>
            </c:strRef>
          </c:tx>
          <c:spPr>
            <a:ln w="366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Sheet1!$D$1:$L$1</c:f>
              <c:numCache>
                <c:formatCode>General</c:formatCode>
                <c:ptCount val="9"/>
                <c:pt idx="0">
                  <c:v>1999</c:v>
                </c:pt>
                <c:pt idx="1">
                  <c:v>2001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Sheet1!$D$2:$L$2</c:f>
              <c:numCache>
                <c:formatCode>General</c:formatCode>
                <c:ptCount val="9"/>
                <c:pt idx="0">
                  <c:v>9.3000000000000007</c:v>
                </c:pt>
                <c:pt idx="1">
                  <c:v>9.5</c:v>
                </c:pt>
                <c:pt idx="2">
                  <c:v>10.200000000000001</c:v>
                </c:pt>
                <c:pt idx="3">
                  <c:v>9.8000000000000007</c:v>
                </c:pt>
                <c:pt idx="4">
                  <c:v>10.9</c:v>
                </c:pt>
                <c:pt idx="5">
                  <c:v>11.8</c:v>
                </c:pt>
                <c:pt idx="6">
                  <c:v>12.3</c:v>
                </c:pt>
                <c:pt idx="7">
                  <c:v>13</c:v>
                </c:pt>
                <c:pt idx="8">
                  <c:v>13.3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Смерт</c:v>
                </c:pt>
              </c:strCache>
            </c:strRef>
          </c:tx>
          <c:spPr>
            <a:ln w="366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Sheet1!$D$1:$L$1</c:f>
              <c:numCache>
                <c:formatCode>General</c:formatCode>
                <c:ptCount val="9"/>
                <c:pt idx="0">
                  <c:v>1999</c:v>
                </c:pt>
                <c:pt idx="1">
                  <c:v>2001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Sheet1!$D$3:$L$3</c:f>
              <c:numCache>
                <c:formatCode>General</c:formatCode>
                <c:ptCount val="9"/>
                <c:pt idx="0">
                  <c:v>12.4</c:v>
                </c:pt>
                <c:pt idx="1">
                  <c:v>13.3</c:v>
                </c:pt>
                <c:pt idx="2">
                  <c:v>13.8</c:v>
                </c:pt>
                <c:pt idx="3">
                  <c:v>13.8</c:v>
                </c:pt>
                <c:pt idx="4">
                  <c:v>13</c:v>
                </c:pt>
                <c:pt idx="5">
                  <c:v>13.1</c:v>
                </c:pt>
                <c:pt idx="6">
                  <c:v>12.7</c:v>
                </c:pt>
                <c:pt idx="7">
                  <c:v>13.2</c:v>
                </c:pt>
                <c:pt idx="8">
                  <c:v>12.4</c:v>
                </c:pt>
              </c:numCache>
            </c:numRef>
          </c:val>
        </c:ser>
        <c:dLbls/>
        <c:marker val="1"/>
        <c:axId val="84136704"/>
        <c:axId val="84138240"/>
      </c:lineChart>
      <c:catAx>
        <c:axId val="84136704"/>
        <c:scaling>
          <c:orientation val="minMax"/>
        </c:scaling>
        <c:axPos val="b"/>
        <c:numFmt formatCode="General" sourceLinked="1"/>
        <c:tickLblPos val="nextTo"/>
        <c:spPr>
          <a:ln w="95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4138240"/>
        <c:crosses val="autoZero"/>
        <c:auto val="1"/>
        <c:lblAlgn val="ctr"/>
        <c:lblOffset val="100"/>
        <c:tickLblSkip val="1"/>
        <c:tickMarkSkip val="1"/>
      </c:catAx>
      <c:valAx>
        <c:axId val="84138240"/>
        <c:scaling>
          <c:orientation val="minMax"/>
          <c:min val="4"/>
        </c:scaling>
        <c:axPos val="l"/>
        <c:numFmt formatCode="General" sourceLinked="1"/>
        <c:tickLblPos val="nextTo"/>
        <c:spPr>
          <a:ln w="95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4136704"/>
        <c:crosses val="autoZero"/>
        <c:crossBetween val="between"/>
      </c:valAx>
      <c:spPr>
        <a:noFill/>
        <a:ln w="2424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5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autoTitleDeleted val="1"/>
    <c:view3D>
      <c:rotX val="50"/>
      <c:hPercent val="51"/>
      <c:rotY val="330"/>
      <c:depthPercent val="100"/>
      <c:rAngAx val="1"/>
    </c:view3D>
    <c:plotArea>
      <c:layout>
        <c:manualLayout>
          <c:layoutTarget val="inner"/>
          <c:xMode val="edge"/>
          <c:yMode val="edge"/>
          <c:x val="2.7228662251497782E-3"/>
          <c:y val="2.1897810218978124E-2"/>
          <c:w val="0.99146126597966344"/>
          <c:h val="0.7402422181504043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Управляемые инфекции</c:v>
                </c:pt>
              </c:strCache>
            </c:strRef>
          </c:tx>
          <c:spPr>
            <a:solidFill>
              <a:srgbClr val="6699FF"/>
            </a:solidFill>
          </c:spPr>
          <c:dLbls>
            <c:dLbl>
              <c:idx val="0"/>
              <c:layout>
                <c:manualLayout>
                  <c:x val="-1.1001126972201352E-2"/>
                  <c:y val="-2.1407275546867346E-2"/>
                </c:manualLayout>
              </c:layout>
              <c:showVal val="1"/>
            </c:dLbl>
            <c:dLbl>
              <c:idx val="1"/>
              <c:layout>
                <c:manualLayout>
                  <c:x val="-1.8374342599549484E-3"/>
                  <c:y val="-3.3359398036410498E-2"/>
                </c:manualLayout>
              </c:layout>
              <c:showVal val="1"/>
            </c:dLbl>
            <c:dLbl>
              <c:idx val="2"/>
              <c:layout>
                <c:manualLayout>
                  <c:x val="-8.0699912510936184E-3"/>
                  <c:y val="-2.0632012193444391E-2"/>
                </c:manualLayout>
              </c:layout>
              <c:showVal val="1"/>
            </c:dLbl>
            <c:dLbl>
              <c:idx val="3"/>
              <c:layout>
                <c:manualLayout>
                  <c:x val="-2.3088363954505689E-3"/>
                  <c:y val="-3.4634664377644619E-2"/>
                </c:manualLayout>
              </c:layout>
              <c:showVal val="1"/>
            </c:dLbl>
            <c:dLbl>
              <c:idx val="4"/>
              <c:layout>
                <c:manualLayout>
                  <c:x val="-3.850831146106739E-3"/>
                  <c:y val="-1.8886852979855505E-2"/>
                </c:manualLayout>
              </c:layout>
              <c:showVal val="1"/>
            </c:dLbl>
            <c:dLbl>
              <c:idx val="5"/>
              <c:layout>
                <c:manualLayout>
                  <c:x val="-1.2198534936138242E-2"/>
                  <c:y val="-2.6754179999344742E-2"/>
                </c:manualLayout>
              </c:layout>
              <c:showVal val="1"/>
            </c:dLbl>
            <c:dLbl>
              <c:idx val="6"/>
              <c:layout>
                <c:manualLayout>
                  <c:x val="-1.2040876220886555E-2"/>
                  <c:y val="-2.8198368407832509E-2"/>
                </c:manualLayout>
              </c:layout>
              <c:showVal val="1"/>
            </c:dLbl>
            <c:dLbl>
              <c:idx val="7"/>
              <c:layout>
                <c:manualLayout>
                  <c:x val="-1.0045548459804659E-2"/>
                  <c:y val="-2.7194950145794879E-2"/>
                </c:manualLayout>
              </c:layout>
              <c:showVal val="1"/>
            </c:dLbl>
            <c:dLbl>
              <c:idx val="8"/>
              <c:layout>
                <c:manualLayout>
                  <c:x val="-1.3485865890308047E-2"/>
                  <c:y val="-2.7770921838653675E-2"/>
                </c:manualLayout>
              </c:layout>
              <c:showVal val="1"/>
            </c:dLbl>
            <c:dLbl>
              <c:idx val="9"/>
              <c:layout>
                <c:manualLayout>
                  <c:x val="-1.3328089782118715E-2"/>
                  <c:y val="-2.78196293424487E-2"/>
                </c:manualLayout>
              </c:layout>
              <c:showVal val="1"/>
            </c:dLbl>
            <c:dLbl>
              <c:idx val="10"/>
              <c:layout>
                <c:manualLayout>
                  <c:x val="-4.472670924117207E-3"/>
                  <c:y val="-1.109570041608877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463.6</c:v>
                </c:pt>
                <c:pt idx="1">
                  <c:v>151.19999999999999</c:v>
                </c:pt>
                <c:pt idx="2">
                  <c:v>59.2</c:v>
                </c:pt>
                <c:pt idx="3">
                  <c:v>67.2</c:v>
                </c:pt>
                <c:pt idx="4">
                  <c:v>18.899999999999999</c:v>
                </c:pt>
                <c:pt idx="5">
                  <c:v>34.800000000000004</c:v>
                </c:pt>
                <c:pt idx="6">
                  <c:v>18.7</c:v>
                </c:pt>
                <c:pt idx="7">
                  <c:v>6.5</c:v>
                </c:pt>
                <c:pt idx="8">
                  <c:v>4.9000000000000004</c:v>
                </c:pt>
                <c:pt idx="9">
                  <c:v>6.5</c:v>
                </c:pt>
                <c:pt idx="10">
                  <c:v>5.2</c:v>
                </c:pt>
              </c:numCache>
            </c:numRef>
          </c:val>
        </c:ser>
        <c:dLbls/>
        <c:gapDepth val="0"/>
        <c:shape val="box"/>
        <c:axId val="97178368"/>
        <c:axId val="97179904"/>
        <c:axId val="0"/>
      </c:bar3DChart>
      <c:catAx>
        <c:axId val="97178368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  <c:crossAx val="97179904"/>
        <c:crosses val="autoZero"/>
        <c:auto val="1"/>
        <c:lblAlgn val="ctr"/>
        <c:lblOffset val="100"/>
        <c:tickLblSkip val="2"/>
        <c:tickMarkSkip val="1"/>
      </c:catAx>
      <c:valAx>
        <c:axId val="97179904"/>
        <c:scaling>
          <c:orientation val="minMax"/>
        </c:scaling>
        <c:delete val="1"/>
        <c:axPos val="r"/>
        <c:numFmt formatCode="General" sourceLinked="1"/>
        <c:tickLblPos val="none"/>
        <c:crossAx val="97178368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autoTitleDeleted val="1"/>
    <c:view3D>
      <c:hPercent val="66"/>
      <c:depthPercent val="100"/>
      <c:rAngAx val="1"/>
    </c:view3D>
    <c:plotArea>
      <c:layout>
        <c:manualLayout>
          <c:layoutTarget val="inner"/>
          <c:xMode val="edge"/>
          <c:yMode val="edge"/>
          <c:x val="9.9274012525456569E-3"/>
          <c:y val="6.2992125984251982E-2"/>
          <c:w val="0.66910777725190163"/>
          <c:h val="0.7834645669291336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ВИЧ-инфицированных, получавших АРВТ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dLbls>
            <c:dLbl>
              <c:idx val="0"/>
              <c:layout>
                <c:manualLayout>
                  <c:x val="-1.285341995235692E-3"/>
                  <c:y val="-2.3634452695601233E-2"/>
                </c:manualLayout>
              </c:layout>
              <c:showVal val="1"/>
            </c:dLbl>
            <c:dLbl>
              <c:idx val="1"/>
              <c:layout>
                <c:manualLayout>
                  <c:x val="1.5250810056988381E-2"/>
                  <c:y val="-2.7527641231297681E-2"/>
                </c:manualLayout>
              </c:layout>
              <c:showVal val="1"/>
            </c:dLbl>
            <c:dLbl>
              <c:idx val="2"/>
              <c:layout>
                <c:manualLayout>
                  <c:x val="1.253509638596681E-2"/>
                  <c:y val="-5.3023039477244523E-3"/>
                </c:manualLayout>
              </c:layout>
              <c:showVal val="1"/>
            </c:dLbl>
            <c:dLbl>
              <c:idx val="3"/>
              <c:layout>
                <c:manualLayout>
                  <c:x val="7.9639206519482083E-3"/>
                  <c:y val="-1.1236951095128105E-2"/>
                </c:manualLayout>
              </c:layout>
              <c:showVal val="1"/>
            </c:dLbl>
            <c:dLbl>
              <c:idx val="4"/>
              <c:layout>
                <c:manualLayout>
                  <c:x val="1.8235219967939635E-2"/>
                  <c:y val="-3.528836218635639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714</c:v>
                </c:pt>
                <c:pt idx="1">
                  <c:v>1043</c:v>
                </c:pt>
                <c:pt idx="2">
                  <c:v>1329</c:v>
                </c:pt>
                <c:pt idx="3">
                  <c:v>1428</c:v>
                </c:pt>
                <c:pt idx="4">
                  <c:v>2074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из них ВИЧ-инфицированные дети, получавшие АРВТ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1.191236599155936E-2"/>
                  <c:y val="-1.1413576945512758E-2"/>
                </c:manualLayout>
              </c:layout>
              <c:showVal val="1"/>
            </c:dLbl>
            <c:dLbl>
              <c:idx val="1"/>
              <c:layout>
                <c:manualLayout>
                  <c:x val="1.5651788186636765E-2"/>
                  <c:y val="-6.0359495603314137E-3"/>
                </c:manualLayout>
              </c:layout>
              <c:showVal val="1"/>
            </c:dLbl>
            <c:dLbl>
              <c:idx val="2"/>
              <c:layout>
                <c:manualLayout>
                  <c:x val="1.1970299664377477E-2"/>
                  <c:y val="-6.8774403872198095E-3"/>
                </c:manualLayout>
              </c:layout>
              <c:showVal val="1"/>
            </c:dLbl>
            <c:dLbl>
              <c:idx val="3"/>
              <c:layout>
                <c:manualLayout>
                  <c:x val="1.5786312138773732E-2"/>
                  <c:y val="-2.4045831732469099E-2"/>
                </c:manualLayout>
              </c:layout>
              <c:showVal val="1"/>
            </c:dLbl>
            <c:dLbl>
              <c:idx val="4"/>
              <c:layout>
                <c:manualLayout>
                  <c:x val="2.3609199081702198E-2"/>
                  <c:y val="-4.564856381736234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33</c:v>
                </c:pt>
                <c:pt idx="1">
                  <c:v>39</c:v>
                </c:pt>
                <c:pt idx="2">
                  <c:v>49</c:v>
                </c:pt>
                <c:pt idx="3">
                  <c:v>59</c:v>
                </c:pt>
                <c:pt idx="4">
                  <c:v>65</c:v>
                </c:pt>
              </c:numCache>
            </c:numRef>
          </c:val>
        </c:ser>
        <c:dLbls>
          <c:showVal val="1"/>
        </c:dLbls>
        <c:gapWidth val="142"/>
        <c:gapDepth val="144"/>
        <c:shape val="box"/>
        <c:axId val="105704064"/>
        <c:axId val="105759104"/>
        <c:axId val="0"/>
      </c:bar3DChart>
      <c:catAx>
        <c:axId val="10570406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105759104"/>
        <c:crosses val="autoZero"/>
        <c:auto val="1"/>
        <c:lblAlgn val="ctr"/>
        <c:lblOffset val="100"/>
        <c:tickLblSkip val="1"/>
        <c:tickMarkSkip val="1"/>
      </c:catAx>
      <c:valAx>
        <c:axId val="105759104"/>
        <c:scaling>
          <c:orientation val="minMax"/>
        </c:scaling>
        <c:delete val="1"/>
        <c:axPos val="l"/>
        <c:numFmt formatCode="General" sourceLinked="1"/>
        <c:tickLblPos val="none"/>
        <c:crossAx val="105704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390827430317594"/>
          <c:y val="0.26743532058492675"/>
          <c:w val="0.39867044675699082"/>
          <c:h val="0.5144056992875892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Максимальная цена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61.2</c:v>
                </c:pt>
                <c:pt idx="1">
                  <c:v>61.1</c:v>
                </c:pt>
                <c:pt idx="2">
                  <c:v>53.4</c:v>
                </c:pt>
                <c:pt idx="3">
                  <c:v>57.4</c:v>
                </c:pt>
                <c:pt idx="4">
                  <c:v>57.3</c:v>
                </c:pt>
                <c:pt idx="5">
                  <c:v>53.5</c:v>
                </c:pt>
                <c:pt idx="6">
                  <c:v>50.2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Минимальная цена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61.2</c:v>
                </c:pt>
                <c:pt idx="1">
                  <c:v>61.1</c:v>
                </c:pt>
                <c:pt idx="2">
                  <c:v>53.4</c:v>
                </c:pt>
                <c:pt idx="3">
                  <c:v>57.4</c:v>
                </c:pt>
                <c:pt idx="4">
                  <c:v>57.3</c:v>
                </c:pt>
                <c:pt idx="5">
                  <c:v>53.5</c:v>
                </c:pt>
                <c:pt idx="6">
                  <c:v>50.2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Цена закрытия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22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0"/>
                  <c:y val="8.1967213114754606E-3"/>
                </c:manualLayout>
              </c:layout>
              <c:showVal val="1"/>
            </c:dLbl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61.2</c:v>
                </c:pt>
                <c:pt idx="1">
                  <c:v>61.1</c:v>
                </c:pt>
                <c:pt idx="2">
                  <c:v>53.4</c:v>
                </c:pt>
                <c:pt idx="3">
                  <c:v>57.4</c:v>
                </c:pt>
                <c:pt idx="4">
                  <c:v>57.3</c:v>
                </c:pt>
                <c:pt idx="5">
                  <c:v>53.5</c:v>
                </c:pt>
                <c:pt idx="6">
                  <c:v>50.2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84</c:v>
                </c:pt>
                <c:pt idx="1">
                  <c:v>82.4</c:v>
                </c:pt>
                <c:pt idx="2">
                  <c:v>82.6</c:v>
                </c:pt>
                <c:pt idx="3">
                  <c:v>84.5</c:v>
                </c:pt>
                <c:pt idx="4">
                  <c:v>74.3</c:v>
                </c:pt>
                <c:pt idx="5">
                  <c:v>77.400000000000006</c:v>
                </c:pt>
              </c:numCache>
            </c:numRef>
          </c:val>
        </c:ser>
        <c:dLbls/>
        <c:hiLowLines/>
        <c:axId val="106897792"/>
        <c:axId val="106899328"/>
      </c:stockChart>
      <c:catAx>
        <c:axId val="106897792"/>
        <c:scaling>
          <c:orientation val="minMax"/>
        </c:scaling>
        <c:axPos val="b"/>
        <c:numFmt formatCode="General" sourceLinked="1"/>
        <c:tickLblPos val="nextTo"/>
        <c:crossAx val="106899328"/>
        <c:crosses val="autoZero"/>
        <c:auto val="1"/>
        <c:lblAlgn val="ctr"/>
        <c:lblOffset val="100"/>
      </c:catAx>
      <c:valAx>
        <c:axId val="106899328"/>
        <c:scaling>
          <c:orientation val="minMax"/>
          <c:min val="45"/>
        </c:scaling>
        <c:delete val="1"/>
        <c:axPos val="l"/>
        <c:numFmt formatCode="General" sourceLinked="1"/>
        <c:tickLblPos val="none"/>
        <c:crossAx val="1068977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14.3</c:v>
                </c:pt>
                <c:pt idx="1">
                  <c:v>10.200000000000001</c:v>
                </c:pt>
                <c:pt idx="2">
                  <c:v>10</c:v>
                </c:pt>
                <c:pt idx="3">
                  <c:v>10.1</c:v>
                </c:pt>
                <c:pt idx="4">
                  <c:v>9.9</c:v>
                </c:pt>
                <c:pt idx="5">
                  <c:v>9</c:v>
                </c:pt>
                <c:pt idx="6">
                  <c:v>8.2000000000000011</c:v>
                </c:pt>
              </c:numCache>
            </c:numRef>
          </c:val>
        </c:ser>
        <c:dLbls/>
        <c:axId val="107046400"/>
        <c:axId val="107047936"/>
      </c:barChart>
      <c:catAx>
        <c:axId val="107046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7047936"/>
        <c:crosses val="autoZero"/>
        <c:auto val="1"/>
        <c:lblAlgn val="ctr"/>
        <c:lblOffset val="100"/>
      </c:catAx>
      <c:valAx>
        <c:axId val="107047936"/>
        <c:scaling>
          <c:orientation val="minMax"/>
          <c:min val="6"/>
        </c:scaling>
        <c:delete val="1"/>
        <c:axPos val="l"/>
        <c:numFmt formatCode="General" sourceLinked="1"/>
        <c:tickLblPos val="none"/>
        <c:crossAx val="107046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7"/>
  <c:chart>
    <c:plotArea>
      <c:layout/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Максимальная цена</c:v>
                </c:pt>
              </c:strCache>
            </c:strRef>
          </c:tx>
          <c:spPr>
            <a:ln w="47611">
              <a:noFill/>
            </a:ln>
          </c:spPr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12246</c:v>
                </c:pt>
                <c:pt idx="1">
                  <c:v>12358</c:v>
                </c:pt>
                <c:pt idx="2">
                  <c:v>17477</c:v>
                </c:pt>
                <c:pt idx="3">
                  <c:v>22216</c:v>
                </c:pt>
                <c:pt idx="4">
                  <c:v>24416</c:v>
                </c:pt>
                <c:pt idx="5">
                  <c:v>25366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Минимальная цена</c:v>
                </c:pt>
              </c:strCache>
            </c:strRef>
          </c:tx>
          <c:spPr>
            <a:ln w="47611">
              <a:noFill/>
            </a:ln>
          </c:spPr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6246</c:v>
                </c:pt>
                <c:pt idx="1">
                  <c:v>6358</c:v>
                </c:pt>
                <c:pt idx="2">
                  <c:v>11477</c:v>
                </c:pt>
                <c:pt idx="3">
                  <c:v>16216</c:v>
                </c:pt>
                <c:pt idx="4">
                  <c:v>18416</c:v>
                </c:pt>
                <c:pt idx="5">
                  <c:v>19366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Цена закрытия</c:v>
                </c:pt>
              </c:strCache>
            </c:strRef>
          </c:tx>
          <c:spPr>
            <a:ln w="47611">
              <a:noFill/>
            </a:ln>
          </c:spPr>
          <c:marker>
            <c:symbol val="triangle"/>
            <c:size val="26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7.0100741663676622E-2"/>
                  <c:y val="-0.1399208038797706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</c:dLbl>
            <c:dLbl>
              <c:idx val="1"/>
              <c:layout>
                <c:manualLayout>
                  <c:x val="-7.6109282033286152E-2"/>
                  <c:y val="-0.1399215071784524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</c:dLbl>
            <c:dLbl>
              <c:idx val="2"/>
              <c:layout>
                <c:manualLayout>
                  <c:x val="-8.6123673699525644E-2"/>
                  <c:y val="-0.1309893794866060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</c:dLbl>
            <c:dLbl>
              <c:idx val="3"/>
              <c:layout>
                <c:manualLayout>
                  <c:x val="-9.2132529502915755E-2"/>
                  <c:y val="-0.1309889106208181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</c:dLbl>
            <c:dLbl>
              <c:idx val="4"/>
              <c:layout>
                <c:manualLayout>
                  <c:x val="-9.6138065365765218E-2"/>
                  <c:y val="-0.1488496495111019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</c:dLbl>
            <c:dLbl>
              <c:idx val="5"/>
              <c:layout>
                <c:manualLayout>
                  <c:x val="-4.8069269258218056E-2"/>
                  <c:y val="-0.139918459550831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9246</c:v>
                </c:pt>
                <c:pt idx="1">
                  <c:v>9358</c:v>
                </c:pt>
                <c:pt idx="2">
                  <c:v>14477</c:v>
                </c:pt>
                <c:pt idx="3">
                  <c:v>19216</c:v>
                </c:pt>
                <c:pt idx="4">
                  <c:v>21416</c:v>
                </c:pt>
                <c:pt idx="5">
                  <c:v>22366</c:v>
                </c:pt>
              </c:numCache>
            </c:numRef>
          </c:val>
        </c:ser>
        <c:dLbls/>
        <c:hiLowLines/>
        <c:axId val="110587264"/>
        <c:axId val="110597248"/>
      </c:stockChart>
      <c:catAx>
        <c:axId val="110587264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999"/>
            </a:pPr>
            <a:endParaRPr lang="ru-RU"/>
          </a:p>
        </c:txPr>
        <c:crossAx val="110597248"/>
        <c:crosses val="autoZero"/>
        <c:auto val="1"/>
        <c:lblAlgn val="ctr"/>
        <c:lblOffset val="100"/>
      </c:catAx>
      <c:valAx>
        <c:axId val="11059724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0587264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C24D51-8B03-46AE-9B8A-A6244AABBEC9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3DFD1C-6BD5-43E8-8B43-DE2B79395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618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64550" y="15875"/>
            <a:ext cx="6794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BE987-FAA5-47BC-B68C-9808B6205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15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64550" y="15875"/>
            <a:ext cx="6794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067425" y="6553200"/>
            <a:ext cx="2695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0070C0"/>
                </a:solidFill>
                <a:latin typeface="Trebuchet MS" pitchFamily="34" charset="0"/>
              </a:rPr>
              <a:t>www.minzdrav.tatarstan.ru</a:t>
            </a:r>
            <a:endParaRPr lang="ru-RU" sz="16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2136-15D3-4414-8330-6E9143263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075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673475" y="6572250"/>
            <a:ext cx="168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u="sng" smtClean="0">
                <a:solidFill>
                  <a:srgbClr val="222268"/>
                </a:solidFill>
              </a:rPr>
              <a:t>www.minzdrav.tatar.ru</a:t>
            </a:r>
            <a:endParaRPr lang="ru-RU" sz="1200" u="sng" smtClean="0">
              <a:solidFill>
                <a:srgbClr val="222268"/>
              </a:solidFill>
            </a:endParaRPr>
          </a:p>
        </p:txBody>
      </p:sp>
      <p:pic>
        <p:nvPicPr>
          <p:cNvPr id="6" name="Picture 2" descr="C:\Documents and Settings\Nurmiev\Рабочий стол\Новая папка\ЛОГО\logo_podogny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71438"/>
            <a:ext cx="6524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0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570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3" descr="0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750" y="0"/>
            <a:ext cx="593725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1000125" y="142875"/>
            <a:ext cx="6143625" cy="54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15313" y="6429375"/>
            <a:ext cx="9286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E046-2D07-4FAD-B1F4-5297DB887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53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D761-77D0-4753-B730-4D481DB9C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5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89D9C3-8A2A-439E-987D-458EBD068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image" Target="../media/image18.jpeg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581400" y="6172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/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5791200" y="5029200"/>
            <a:ext cx="3116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Министр здравоохранения </a:t>
            </a:r>
          </a:p>
          <a:p>
            <a:pPr eaLnBrk="1" hangingPunct="1"/>
            <a:r>
              <a:rPr lang="ru-RU"/>
              <a:t>Республики Татарстан</a:t>
            </a:r>
          </a:p>
          <a:p>
            <a:pPr eaLnBrk="1" hangingPunct="1"/>
            <a:r>
              <a:rPr lang="ru-RU"/>
              <a:t>А.З.Фаррахов</a:t>
            </a:r>
          </a:p>
        </p:txBody>
      </p:sp>
      <p:pic>
        <p:nvPicPr>
          <p:cNvPr id="6" name="Picture 25" descr="tatarsta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76691" y="838200"/>
            <a:ext cx="776309" cy="787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29600" y="76200"/>
            <a:ext cx="838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1916113"/>
            <a:ext cx="91440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+mj-lt"/>
                <a:cs typeface="Arial" pitchFamily="34" charset="0"/>
              </a:rPr>
              <a:t>Итоги совместной работы </a:t>
            </a:r>
            <a:br>
              <a:rPr lang="ru-RU" sz="2800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+mj-lt"/>
                <a:cs typeface="Arial" pitchFamily="34" charset="0"/>
              </a:rPr>
              <a:t>органов и учреждений </a:t>
            </a:r>
          </a:p>
          <a:p>
            <a:pPr algn="ctr"/>
            <a:r>
              <a:rPr lang="ru-RU" sz="2800" dirty="0">
                <a:solidFill>
                  <a:srgbClr val="0070C0"/>
                </a:solidFill>
                <a:latin typeface="+mj-lt"/>
                <a:cs typeface="Arial" pitchFamily="34" charset="0"/>
              </a:rPr>
              <a:t>здравоохранения Республики Татарстан </a:t>
            </a:r>
          </a:p>
          <a:p>
            <a:pPr algn="ctr"/>
            <a:r>
              <a:rPr lang="ru-RU" sz="2800" dirty="0">
                <a:solidFill>
                  <a:srgbClr val="0070C0"/>
                </a:solidFill>
                <a:latin typeface="+mj-lt"/>
                <a:cs typeface="Arial" pitchFamily="34" charset="0"/>
              </a:rPr>
              <a:t>и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+mj-lt"/>
                <a:cs typeface="Arial" pitchFamily="34" charset="0"/>
              </a:rPr>
              <a:t>Управления Роспотребнадзора </a:t>
            </a:r>
            <a:br>
              <a:rPr lang="ru-RU" sz="2800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+mj-lt"/>
                <a:cs typeface="Arial" pitchFamily="34" charset="0"/>
              </a:rPr>
              <a:t>по Республике </a:t>
            </a:r>
            <a:r>
              <a:rPr lang="ru-RU" sz="28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Татарстан</a:t>
            </a:r>
            <a:endParaRPr lang="ru-RU" sz="2800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2800" dirty="0">
                <a:solidFill>
                  <a:srgbClr val="0070C0"/>
                </a:solidFill>
                <a:latin typeface="+mj-lt"/>
                <a:cs typeface="Arial" pitchFamily="34" charset="0"/>
              </a:rPr>
              <a:t>в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+mj-lt"/>
                <a:cs typeface="Arial" pitchFamily="34" charset="0"/>
              </a:rPr>
              <a:t>20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Arial" pitchFamily="34" charset="0"/>
              </a:rPr>
              <a:t>11</a:t>
            </a:r>
            <a:r>
              <a:rPr lang="ru-RU" sz="2800" dirty="0">
                <a:solidFill>
                  <a:srgbClr val="0070C0"/>
                </a:solidFill>
                <a:latin typeface="+mj-lt"/>
                <a:cs typeface="Arial" pitchFamily="34" charset="0"/>
              </a:rPr>
              <a:t> году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endParaRPr lang="ru-RU" sz="280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36713" y="328613"/>
            <a:ext cx="6103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>
                <a:solidFill>
                  <a:schemeClr val="bg2"/>
                </a:solidFill>
                <a:latin typeface="Arial" pitchFamily="34" charset="0"/>
              </a:rPr>
              <a:t>Министерство здравоохранения Республики Татарстан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348038" y="6369050"/>
            <a:ext cx="226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70C0"/>
                </a:solidFill>
                <a:latin typeface="Arial" pitchFamily="34" charset="0"/>
              </a:rPr>
              <a:t>16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</a:rPr>
              <a:t>января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</a:rPr>
              <a:t> 2011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</a:rPr>
              <a:t> года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</a:rPr>
              <a:t> </a:t>
            </a:r>
            <a:endParaRPr lang="ru-RU" sz="1600" b="1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A2136-15D3-4414-8330-6E91432636B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3" descr="IMG_48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2500" y="1484313"/>
            <a:ext cx="1584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371" y="76200"/>
            <a:ext cx="842600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Организация  территориально-производственного кластера замкнутого цикла в Республике Татарстан 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125095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124075" y="2997200"/>
            <a:ext cx="1008063" cy="36036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latin typeface="+mj-lt"/>
              </a:rPr>
              <a:t>ТА</a:t>
            </a:r>
            <a:r>
              <a:rPr lang="en-US" sz="1200">
                <a:latin typeface="+mj-lt"/>
              </a:rPr>
              <a:t>NECO</a:t>
            </a:r>
            <a:r>
              <a:rPr lang="ru-RU" sz="1200">
                <a:latin typeface="+mj-lt"/>
              </a:rPr>
              <a:t>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13176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39750" y="2997200"/>
            <a:ext cx="1008063" cy="36036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latin typeface="+mj-lt"/>
              </a:rPr>
              <a:t>ТАТНЕФТЬ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851275" y="2997200"/>
            <a:ext cx="1008063" cy="36036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latin typeface="+mj-lt"/>
              </a:rPr>
              <a:t>ЭЛАСТИК 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1293813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435600" y="2971800"/>
            <a:ext cx="1223963" cy="333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latin typeface="+mj-lt"/>
              </a:rPr>
              <a:t>ЗДРАВМЕДТЕХ</a:t>
            </a: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19925" y="1484313"/>
            <a:ext cx="15875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7164388" y="2895600"/>
            <a:ext cx="1296987" cy="50641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1200" dirty="0">
                <a:latin typeface="+mj-lt"/>
              </a:rPr>
              <a:t>Медицинские </a:t>
            </a:r>
          </a:p>
          <a:p>
            <a:pPr algn="ctr"/>
            <a:r>
              <a:rPr lang="ru-RU" sz="1200" dirty="0">
                <a:latin typeface="+mj-lt"/>
              </a:rPr>
              <a:t>Учреждения РТ</a:t>
            </a: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1128712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442913" y="5567363"/>
            <a:ext cx="1465262" cy="38258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latin typeface="+mj-lt"/>
              </a:rPr>
              <a:t>Обеззараживание</a:t>
            </a:r>
          </a:p>
        </p:txBody>
      </p:sp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513" y="4221163"/>
            <a:ext cx="1223962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339975" y="5516563"/>
            <a:ext cx="1120775" cy="38258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latin typeface="+mj-lt"/>
              </a:rPr>
              <a:t>Утилизация</a:t>
            </a:r>
          </a:p>
        </p:txBody>
      </p: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738" y="4221163"/>
            <a:ext cx="10985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3970338" y="5553075"/>
            <a:ext cx="1465262" cy="38258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200">
                <a:latin typeface="+mj-lt"/>
              </a:rPr>
              <a:t>Вторичное сырье</a:t>
            </a: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8604250" y="3213100"/>
            <a:ext cx="360363" cy="936625"/>
          </a:xfrm>
          <a:prstGeom prst="curvedLeftArrow">
            <a:avLst>
              <a:gd name="adj1" fmla="val 51982"/>
              <a:gd name="adj2" fmla="val 103965"/>
              <a:gd name="adj3" fmla="val 33333"/>
            </a:avLst>
          </a:prstGeom>
          <a:ln w="19050"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chemeClr val="dk1"/>
              </a:solidFill>
              <a:latin typeface="+mj-lt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049463" y="3402013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solidFill>
                  <a:srgbClr val="A50021"/>
                </a:solidFill>
                <a:latin typeface="+mj-lt"/>
              </a:rPr>
              <a:t>Гранулы полипропилена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63938" y="3430588"/>
            <a:ext cx="1493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solidFill>
                  <a:srgbClr val="A50021"/>
                </a:solidFill>
                <a:latin typeface="+mj-lt"/>
              </a:rPr>
              <a:t>Нетканый материал. Стерилизация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364163" y="341312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 dirty="0">
                <a:solidFill>
                  <a:srgbClr val="A50021"/>
                </a:solidFill>
                <a:latin typeface="+mj-lt"/>
              </a:rPr>
              <a:t>Одноразовая одежда и белье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134225" y="350520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 dirty="0">
                <a:solidFill>
                  <a:srgbClr val="A50021"/>
                </a:solidFill>
                <a:latin typeface="+mj-lt"/>
              </a:rPr>
              <a:t>Защита персонала и пациентов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341313" y="5911850"/>
            <a:ext cx="156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>
                <a:solidFill>
                  <a:srgbClr val="A50021"/>
                </a:solidFill>
                <a:latin typeface="+mj-lt"/>
              </a:rPr>
              <a:t>Использованных медицинских изделий</a:t>
            </a:r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>
            <a:off x="1619250" y="30607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ln w="19050"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3276600" y="30607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ln w="19050"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chemeClr val="dk1"/>
              </a:solidFill>
              <a:latin typeface="+mj-lt"/>
            </a:endParaRPr>
          </a:p>
        </p:txBody>
      </p:sp>
      <p:sp>
        <p:nvSpPr>
          <p:cNvPr id="30" name="AutoShape 28"/>
          <p:cNvSpPr>
            <a:spLocks noChangeArrowheads="1"/>
          </p:cNvSpPr>
          <p:nvPr/>
        </p:nvSpPr>
        <p:spPr bwMode="auto">
          <a:xfrm>
            <a:off x="4929188" y="30607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ln w="19050"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chemeClr val="dk1"/>
              </a:solidFill>
              <a:latin typeface="+mj-lt"/>
            </a:endParaRPr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auto">
          <a:xfrm>
            <a:off x="6699250" y="30480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ln w="19050"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chemeClr val="dk1"/>
              </a:solidFill>
              <a:latin typeface="+mj-lt"/>
            </a:endParaRPr>
          </a:p>
        </p:txBody>
      </p:sp>
      <p:sp>
        <p:nvSpPr>
          <p:cNvPr id="32" name="AutoShape 30"/>
          <p:cNvSpPr>
            <a:spLocks noChangeArrowheads="1"/>
          </p:cNvSpPr>
          <p:nvPr/>
        </p:nvSpPr>
        <p:spPr bwMode="auto">
          <a:xfrm>
            <a:off x="1979613" y="5667375"/>
            <a:ext cx="319087" cy="209550"/>
          </a:xfrm>
          <a:prstGeom prst="rightArrow">
            <a:avLst>
              <a:gd name="adj1" fmla="val 50000"/>
              <a:gd name="adj2" fmla="val 38068"/>
            </a:avLst>
          </a:prstGeom>
          <a:ln w="19050"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chemeClr val="dk1"/>
              </a:solidFill>
              <a:latin typeface="+mj-lt"/>
            </a:endParaRPr>
          </a:p>
        </p:txBody>
      </p:sp>
      <p:sp>
        <p:nvSpPr>
          <p:cNvPr id="33" name="AutoShape 31"/>
          <p:cNvSpPr>
            <a:spLocks noChangeArrowheads="1"/>
          </p:cNvSpPr>
          <p:nvPr/>
        </p:nvSpPr>
        <p:spPr bwMode="auto">
          <a:xfrm>
            <a:off x="3576638" y="5667375"/>
            <a:ext cx="319087" cy="209550"/>
          </a:xfrm>
          <a:prstGeom prst="rightArrow">
            <a:avLst>
              <a:gd name="adj1" fmla="val 50000"/>
              <a:gd name="adj2" fmla="val 38068"/>
            </a:avLst>
          </a:prstGeom>
          <a:ln w="19050">
            <a:solidFill>
              <a:schemeClr val="bg1">
                <a:lumMod val="50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chemeClr val="dk1"/>
              </a:solidFill>
              <a:latin typeface="+mj-lt"/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1295401" y="990600"/>
            <a:ext cx="71659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Инвестиции в организацию производства – около 2 млрд. руб.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543550" y="4437063"/>
            <a:ext cx="3600450" cy="13849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dirty="0">
                <a:latin typeface="+mj-lt"/>
              </a:rPr>
              <a:t>Это первый в России производственный кластер замкнутого цикла по изготовлению медицинских изделий нового поколения  в соответствии с требованиями европейского стандарта </a:t>
            </a:r>
            <a:r>
              <a:rPr lang="en-US" sz="1400" dirty="0">
                <a:latin typeface="+mj-lt"/>
              </a:rPr>
              <a:t>EN </a:t>
            </a:r>
            <a:r>
              <a:rPr lang="ru-RU" sz="1400" dirty="0">
                <a:latin typeface="+mj-lt"/>
              </a:rPr>
              <a:t>13795</a:t>
            </a:r>
          </a:p>
        </p:txBody>
      </p:sp>
    </p:spTree>
    <p:extLst>
      <p:ext uri="{BB962C8B-B14F-4D97-AF65-F5344CB8AC3E}">
        <p14:creationId xmlns:p14="http://schemas.microsoft.com/office/powerpoint/2010/main" xmlns="" val="35881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1660525" y="2506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 sz="2400">
              <a:latin typeface="+mj-lt"/>
              <a:cs typeface="+mn-cs"/>
            </a:endParaRP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971550" y="6249988"/>
            <a:ext cx="6985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>
                <a:solidFill>
                  <a:srgbClr val="990000"/>
                </a:solidFill>
              </a:rPr>
              <a:t>*</a:t>
            </a:r>
            <a:r>
              <a:rPr lang="ru-RU" sz="1200"/>
              <a:t>прогноз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4600" y="76200"/>
            <a:ext cx="533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Высокотехнологичная медицинская помощь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4" descr="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8" descr="1_5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2813"/>
            <a:ext cx="2124075" cy="213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65024331"/>
              </p:ext>
            </p:extLst>
          </p:nvPr>
        </p:nvGraphicFramePr>
        <p:xfrm>
          <a:off x="2498725" y="1524000"/>
          <a:ext cx="6340475" cy="426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36" name="TextBox 6"/>
          <p:cNvSpPr txBox="1">
            <a:spLocks noChangeArrowheads="1"/>
          </p:cNvSpPr>
          <p:nvPr/>
        </p:nvSpPr>
        <p:spPr bwMode="auto">
          <a:xfrm>
            <a:off x="6629400" y="35766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Человек</a:t>
            </a:r>
          </a:p>
        </p:txBody>
      </p:sp>
      <p:sp>
        <p:nvSpPr>
          <p:cNvPr id="2253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7FB2F4-1864-4348-957B-52EC17C5A59D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4506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A2136-15D3-4414-8330-6E91432636B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524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Служба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крови в Республике Татарстан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IMG_31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00184"/>
            <a:ext cx="3733800" cy="241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4800" y="828384"/>
            <a:ext cx="54102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46673"/>
            <a:ext cx="1771793" cy="1322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400" y="3944510"/>
            <a:ext cx="464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Ежегодно переливается </a:t>
            </a:r>
          </a:p>
          <a:p>
            <a:pPr algn="ctr"/>
            <a:r>
              <a:rPr lang="en-US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&gt; </a:t>
            </a: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20 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тысяч</a:t>
            </a: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литров компонентов крови,</a:t>
            </a:r>
            <a:b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выполняется </a:t>
            </a:r>
            <a:b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6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&gt; 80</a:t>
            </a:r>
            <a:r>
              <a:rPr lang="en-US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тысяч трансфузий 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6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A2136-15D3-4414-8330-6E91432636BF}" type="slidenum">
              <a:rPr lang="ru-RU" smtClean="0">
                <a:latin typeface="+mj-lt"/>
              </a:rPr>
              <a:pPr>
                <a:defRPr/>
              </a:pPr>
              <a:t>13</a:t>
            </a:fld>
            <a:endParaRPr lang="ru-RU">
              <a:latin typeface="+mj-lt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2057400" y="5163791"/>
            <a:ext cx="6705600" cy="932209"/>
          </a:xfrm>
          <a:prstGeom prst="snip2Diag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eaLnBrk="0" hangingPunct="0"/>
            <a:r>
              <a:rPr lang="ru-RU" dirty="0">
                <a:solidFill>
                  <a:srgbClr val="1C1C1C"/>
                </a:solidFill>
              </a:rPr>
              <a:t>Медицинское заключение о состоянии здоровья </a:t>
            </a:r>
            <a:endParaRPr lang="ru-RU" dirty="0" smtClean="0">
              <a:solidFill>
                <a:srgbClr val="1C1C1C"/>
              </a:solidFill>
            </a:endParaRPr>
          </a:p>
          <a:p>
            <a:pPr marL="342900" indent="-342900" algn="ctr" eaLnBrk="0" hangingPunct="0"/>
            <a:r>
              <a:rPr lang="ru-RU" dirty="0" smtClean="0">
                <a:solidFill>
                  <a:srgbClr val="1C1C1C"/>
                </a:solidFill>
              </a:rPr>
              <a:t>иностранного </a:t>
            </a:r>
            <a:r>
              <a:rPr lang="ru-RU" dirty="0">
                <a:solidFill>
                  <a:srgbClr val="1C1C1C"/>
                </a:solidFill>
              </a:rPr>
              <a:t>гражданина </a:t>
            </a:r>
            <a:r>
              <a:rPr lang="ru-RU" dirty="0" smtClean="0">
                <a:solidFill>
                  <a:srgbClr val="1C1C1C"/>
                </a:solidFill>
              </a:rPr>
              <a:t>за </a:t>
            </a:r>
            <a:r>
              <a:rPr lang="ru-RU" sz="3200" dirty="0" smtClean="0">
                <a:solidFill>
                  <a:srgbClr val="1C1C1C"/>
                </a:solidFill>
              </a:rPr>
              <a:t>24 часа</a:t>
            </a:r>
            <a:endParaRPr lang="en-US" sz="3200" dirty="0">
              <a:solidFill>
                <a:srgbClr val="1C1C1C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7643192" cy="990600"/>
          </a:xfrm>
        </p:spPr>
        <p:txBody>
          <a:bodyPr/>
          <a:lstStyle/>
          <a:p>
            <a:pPr>
              <a:lnSpc>
                <a:spcPts val="2300"/>
              </a:lnSpc>
              <a:defRPr/>
            </a:pPr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Принцип «единого окна» в отделении медицинского освидетельствования иностранных граждан на базе </a:t>
            </a:r>
            <a:r>
              <a:rPr lang="ru-RU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ГАУЗ «РККВД</a:t>
            </a:r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en-US" sz="2400" b="1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gray">
          <a:xfrm>
            <a:off x="793750" y="3741003"/>
            <a:ext cx="1873250" cy="811212"/>
          </a:xfrm>
          <a:prstGeom prst="ellipse">
            <a:avLst/>
          </a:prstGeom>
          <a:solidFill>
            <a:srgbClr val="993366"/>
          </a:solidFill>
          <a:ln w="28575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762000" y="3741003"/>
            <a:ext cx="19446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96943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EAEAEA"/>
                </a:solidFill>
                <a:latin typeface="+mj-lt"/>
              </a:rPr>
              <a:t>Врач-</a:t>
            </a:r>
            <a:r>
              <a:rPr lang="ru-RU" sz="1400" dirty="0" err="1">
                <a:solidFill>
                  <a:srgbClr val="EAEAEA"/>
                </a:solidFill>
                <a:latin typeface="+mj-lt"/>
              </a:rPr>
              <a:t>дерматовенеролог</a:t>
            </a:r>
            <a:endParaRPr lang="ru-RU" sz="1400" dirty="0">
              <a:solidFill>
                <a:srgbClr val="EAEAEA"/>
              </a:solidFill>
              <a:latin typeface="+mj-lt"/>
            </a:endParaRPr>
          </a:p>
          <a:p>
            <a:pPr algn="ctr"/>
            <a:r>
              <a:rPr lang="ru-RU" sz="1000" dirty="0">
                <a:solidFill>
                  <a:srgbClr val="EAEAEA"/>
                </a:solidFill>
                <a:latin typeface="+mj-lt"/>
              </a:rPr>
              <a:t>(сифилис, ВИЧ, ИППП, лепра)</a:t>
            </a:r>
            <a:endParaRPr lang="en-US" sz="1000" dirty="0">
              <a:solidFill>
                <a:srgbClr val="EAEAEA"/>
              </a:solidFill>
              <a:latin typeface="+mj-lt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gray">
          <a:xfrm>
            <a:off x="2712269" y="3741003"/>
            <a:ext cx="1873250" cy="811212"/>
          </a:xfrm>
          <a:prstGeom prst="ellipse">
            <a:avLst/>
          </a:prstGeom>
          <a:solidFill>
            <a:srgbClr val="993366"/>
          </a:solidFill>
          <a:ln w="28575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2712269" y="3883878"/>
            <a:ext cx="1800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96943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EAEAEA"/>
                </a:solidFill>
                <a:latin typeface="+mj-lt"/>
              </a:rPr>
              <a:t>Врач-рентгенолог</a:t>
            </a:r>
          </a:p>
          <a:p>
            <a:pPr algn="ctr"/>
            <a:r>
              <a:rPr lang="ru-RU" sz="1000">
                <a:solidFill>
                  <a:srgbClr val="EAEAEA"/>
                </a:solidFill>
                <a:latin typeface="+mj-lt"/>
              </a:rPr>
              <a:t>(флюорографическое обследование)</a:t>
            </a:r>
            <a:endParaRPr lang="en-US" sz="1400">
              <a:solidFill>
                <a:srgbClr val="EAEAEA"/>
              </a:solidFill>
              <a:latin typeface="+mj-lt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gray">
          <a:xfrm>
            <a:off x="4623992" y="3741003"/>
            <a:ext cx="1873250" cy="811212"/>
          </a:xfrm>
          <a:prstGeom prst="ellipse">
            <a:avLst/>
          </a:prstGeom>
          <a:solidFill>
            <a:srgbClr val="993366"/>
          </a:solidFill>
          <a:ln w="28575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gray">
          <a:xfrm>
            <a:off x="4552554" y="3884572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96943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EAEAEA"/>
                </a:solidFill>
                <a:latin typeface="+mj-lt"/>
              </a:rPr>
              <a:t>Врач-фтизиатр </a:t>
            </a:r>
            <a:r>
              <a:rPr lang="ru-RU" sz="1000" dirty="0">
                <a:solidFill>
                  <a:srgbClr val="EAEAEA"/>
                </a:solidFill>
                <a:latin typeface="+mj-lt"/>
              </a:rPr>
              <a:t>(туберкулез)</a:t>
            </a:r>
            <a:endParaRPr lang="en-US" sz="1400" dirty="0">
              <a:solidFill>
                <a:srgbClr val="EAEAEA"/>
              </a:solidFill>
              <a:latin typeface="+mj-lt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gray">
          <a:xfrm>
            <a:off x="2667000" y="1544067"/>
            <a:ext cx="4476848" cy="6657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000">
              <a:latin typeface="+mj-lt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gray">
          <a:xfrm>
            <a:off x="2706687" y="1584545"/>
            <a:ext cx="3360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96943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19050" algn="ctr" eaLnBrk="0" hangingPunct="0"/>
            <a:r>
              <a:rPr lang="ru-RU" sz="1600" dirty="0" smtClean="0">
                <a:solidFill>
                  <a:srgbClr val="1C1C1C"/>
                </a:solidFill>
                <a:latin typeface="+mj-lt"/>
              </a:rPr>
              <a:t>Управление федеральной миграционной службы</a:t>
            </a:r>
            <a:endParaRPr lang="en-US" sz="1600" dirty="0">
              <a:solidFill>
                <a:srgbClr val="1C1C1C"/>
              </a:solidFill>
              <a:latin typeface="+mj-lt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gray">
          <a:xfrm>
            <a:off x="2019016" y="2922588"/>
            <a:ext cx="5677184" cy="658812"/>
          </a:xfrm>
          <a:prstGeom prst="snip2Diag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eaLnBrk="0" hangingPunct="0"/>
            <a:r>
              <a:rPr lang="ru-RU" dirty="0">
                <a:solidFill>
                  <a:srgbClr val="1C1C1C"/>
                </a:solidFill>
              </a:rPr>
              <a:t>Отделение медицинского освидетельствования </a:t>
            </a:r>
            <a:endParaRPr lang="ru-RU" dirty="0" smtClean="0">
              <a:solidFill>
                <a:srgbClr val="1C1C1C"/>
              </a:solidFill>
            </a:endParaRPr>
          </a:p>
          <a:p>
            <a:pPr marL="342900" indent="-342900" algn="ctr" eaLnBrk="0" hangingPunct="0"/>
            <a:r>
              <a:rPr lang="ru-RU" dirty="0" smtClean="0">
                <a:solidFill>
                  <a:srgbClr val="1C1C1C"/>
                </a:solidFill>
              </a:rPr>
              <a:t>иностранных </a:t>
            </a:r>
            <a:r>
              <a:rPr lang="ru-RU" dirty="0">
                <a:solidFill>
                  <a:srgbClr val="1C1C1C"/>
                </a:solidFill>
              </a:rPr>
              <a:t>граждан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blackGray">
          <a:xfrm flipV="1">
            <a:off x="4651474" y="4703281"/>
            <a:ext cx="422275" cy="334962"/>
          </a:xfrm>
          <a:prstGeom prst="triangle">
            <a:avLst>
              <a:gd name="adj" fmla="val 50000"/>
            </a:avLst>
          </a:prstGeom>
          <a:ln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chemeClr val="dk1"/>
              </a:solidFill>
              <a:latin typeface="+mj-lt"/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gray">
          <a:xfrm>
            <a:off x="6521823" y="3741003"/>
            <a:ext cx="2088777" cy="792162"/>
          </a:xfrm>
          <a:prstGeom prst="ellipse">
            <a:avLst/>
          </a:prstGeom>
          <a:solidFill>
            <a:srgbClr val="993366"/>
          </a:solidFill>
          <a:ln w="28575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gray">
          <a:xfrm>
            <a:off x="6810822" y="3741003"/>
            <a:ext cx="16557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96943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EAEAEA"/>
                </a:solidFill>
                <a:latin typeface="+mj-lt"/>
              </a:rPr>
              <a:t>Врач-психиатр-нарколог</a:t>
            </a:r>
          </a:p>
          <a:p>
            <a:pPr algn="ctr"/>
            <a:r>
              <a:rPr lang="ru-RU" sz="1000" dirty="0">
                <a:solidFill>
                  <a:srgbClr val="EAEAEA"/>
                </a:solidFill>
                <a:latin typeface="+mj-lt"/>
              </a:rPr>
              <a:t>(наркотические вещества)</a:t>
            </a:r>
            <a:endParaRPr lang="en-US" sz="1000" dirty="0">
              <a:solidFill>
                <a:srgbClr val="EAEAEA"/>
              </a:solidFill>
              <a:latin typeface="+mj-lt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blackGray">
          <a:xfrm flipV="1">
            <a:off x="5216525" y="4703279"/>
            <a:ext cx="422275" cy="334963"/>
          </a:xfrm>
          <a:prstGeom prst="triangle">
            <a:avLst>
              <a:gd name="adj" fmla="val 50000"/>
            </a:avLst>
          </a:prstGeom>
          <a:ln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blackGray">
          <a:xfrm flipV="1">
            <a:off x="4058143" y="4703280"/>
            <a:ext cx="422275" cy="334963"/>
          </a:xfrm>
          <a:prstGeom prst="triangle">
            <a:avLst>
              <a:gd name="adj" fmla="val 50000"/>
            </a:avLst>
          </a:prstGeom>
          <a:ln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48" b="16054"/>
          <a:stretch/>
        </p:blipFill>
        <p:spPr bwMode="auto">
          <a:xfrm>
            <a:off x="6066967" y="1591671"/>
            <a:ext cx="860549" cy="57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47125"/>
            <a:ext cx="1690687" cy="1125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AutoShape 16"/>
          <p:cNvSpPr>
            <a:spLocks noChangeArrowheads="1"/>
          </p:cNvSpPr>
          <p:nvPr/>
        </p:nvSpPr>
        <p:spPr bwMode="blackGray">
          <a:xfrm flipV="1">
            <a:off x="4358408" y="2408221"/>
            <a:ext cx="422275" cy="334962"/>
          </a:xfrm>
          <a:prstGeom prst="triangle">
            <a:avLst>
              <a:gd name="adj" fmla="val 50000"/>
            </a:avLst>
          </a:prstGeom>
          <a:ln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chemeClr val="dk1"/>
              </a:solidFill>
              <a:latin typeface="+mj-lt"/>
            </a:endParaRPr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blackGray">
          <a:xfrm rot="10800000" flipV="1">
            <a:off x="4667152" y="2408237"/>
            <a:ext cx="422275" cy="334962"/>
          </a:xfrm>
          <a:prstGeom prst="triangle">
            <a:avLst>
              <a:gd name="adj" fmla="val 50000"/>
            </a:avLst>
          </a:prstGeom>
          <a:ln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1981200"/>
            <a:ext cx="1660427" cy="1243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89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A2136-15D3-4414-8330-6E91432636BF}" type="slidenum">
              <a:rPr lang="ru-RU" smtClean="0">
                <a:latin typeface="+mj-lt"/>
              </a:rPr>
              <a:pPr>
                <a:defRPr/>
              </a:pPr>
              <a:t>14</a:t>
            </a:fld>
            <a:endParaRPr lang="ru-RU">
              <a:latin typeface="+mj-lt"/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52400"/>
            <a:ext cx="8686800" cy="1066800"/>
          </a:xfrm>
          <a:noFill/>
        </p:spPr>
        <p:txBody>
          <a:bodyPr anchor="ctr"/>
          <a:lstStyle/>
          <a:p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Комплекс мероприятий </a:t>
            </a:r>
            <a:r>
              <a:rPr lang="ru-RU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Минздрава </a:t>
            </a:r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РТ,</a:t>
            </a:r>
            <a:r>
              <a:rPr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направленных на обеспечение летнего отдыха</a:t>
            </a:r>
            <a:r>
              <a:rPr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</a:t>
            </a:r>
            <a:r>
              <a:rPr lang="ru-RU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оздоровления </a:t>
            </a:r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детей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2700338" y="1524000"/>
            <a:ext cx="6335712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6725" indent="-285750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7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Лечение и оздоровление детей в санаторных учреждениях РТ и РФ, детских санаториях Минздрава РТ, на базе детских стационаров </a:t>
            </a:r>
          </a:p>
          <a:p>
            <a:pPr marL="466725" indent="-285750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7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Комплектование загородных стационарных учреждений отдыха и оздоровления детей медицинскими кадрами</a:t>
            </a:r>
          </a:p>
          <a:p>
            <a:pPr marL="466725" indent="-285750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7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Проведение без взимания платы профилактических медицинских осмотров несовершеннолетних при оформлении их временной занятости и персонала, выезжающего на работу в оздоровительные учреждения </a:t>
            </a:r>
            <a:endParaRPr lang="ru-RU" sz="17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" name="Picture 9" descr="child_rest_russia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4181"/>
            <a:ext cx="238125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childr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084763"/>
            <a:ext cx="24479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Ванныы-Восхо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375" y="5013325"/>
            <a:ext cx="2232025" cy="158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ЛФ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41032"/>
            <a:ext cx="2087563" cy="1484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68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A2136-15D3-4414-8330-6E91432636B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695700" y="4187538"/>
            <a:ext cx="1943100" cy="649287"/>
          </a:xfrm>
          <a:prstGeom prst="leftRightArrow">
            <a:avLst>
              <a:gd name="adj1" fmla="val 50000"/>
              <a:gd name="adj2" fmla="val 5985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On-line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80025" y="1724373"/>
            <a:ext cx="568148" cy="63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 descr="C:\Documents and Settings\Администратор\Рабочий стол\обложка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03225" y="1676400"/>
            <a:ext cx="533400" cy="74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03225" y="1725960"/>
            <a:ext cx="3505200" cy="10160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Министерство здравоохранения </a:t>
            </a:r>
            <a:br>
              <a:rPr lang="ru-RU" sz="2000" dirty="0">
                <a:solidFill>
                  <a:srgbClr val="C00000"/>
                </a:solidFill>
                <a:latin typeface="+mj-lt"/>
              </a:rPr>
            </a:br>
            <a:r>
              <a:rPr lang="ru-RU" sz="2000" dirty="0">
                <a:solidFill>
                  <a:srgbClr val="C00000"/>
                </a:solidFill>
                <a:latin typeface="+mj-lt"/>
              </a:rPr>
              <a:t>Республики Татарстан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371208" y="244509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226745" y="1725960"/>
            <a:ext cx="3688655" cy="10160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+mj-lt"/>
              </a:rPr>
              <a:t>Управление Роспотребнадзора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+mj-lt"/>
              </a:rPr>
              <a:t>по Республике Татарстан</a:t>
            </a:r>
          </a:p>
        </p:txBody>
      </p:sp>
      <p:sp>
        <p:nvSpPr>
          <p:cNvPr id="14" name="AutoShape 9"/>
          <p:cNvSpPr>
            <a:spLocks/>
          </p:cNvSpPr>
          <p:nvPr/>
        </p:nvSpPr>
        <p:spPr bwMode="auto">
          <a:xfrm rot="5400000">
            <a:off x="4379119" y="-1093886"/>
            <a:ext cx="576262" cy="8496300"/>
          </a:xfrm>
          <a:prstGeom prst="rightBrace">
            <a:avLst>
              <a:gd name="adj1" fmla="val 122865"/>
              <a:gd name="adj2" fmla="val 50167"/>
            </a:avLst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4147245" y="2445098"/>
            <a:ext cx="1008063" cy="215900"/>
          </a:xfrm>
          <a:prstGeom prst="curvedUpArrow">
            <a:avLst>
              <a:gd name="adj1" fmla="val 93382"/>
              <a:gd name="adj2" fmla="val 186765"/>
              <a:gd name="adj3" fmla="val 33333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rot="10800000">
            <a:off x="4002783" y="1941860"/>
            <a:ext cx="1079500" cy="215900"/>
          </a:xfrm>
          <a:prstGeom prst="curvedUpArrow">
            <a:avLst>
              <a:gd name="adj1" fmla="val 100000"/>
              <a:gd name="adj2" fmla="val 200000"/>
              <a:gd name="adj3" fmla="val 33333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00" y="76200"/>
            <a:ext cx="7162800" cy="1143000"/>
          </a:xfrm>
          <a:noFill/>
        </p:spPr>
        <p:txBody>
          <a:bodyPr/>
          <a:lstStyle/>
          <a:p>
            <a:r>
              <a:rPr lang="ru-RU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Принятие оперативных управленческих решений при эпидемическом подъеме инфекционных заболеваний</a:t>
            </a:r>
            <a:endParaRPr lang="ru-RU" sz="2400" b="1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599" y="3733800"/>
            <a:ext cx="485368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Мониторинг: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коечного фонда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запаса медикаментов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аппаратуры респираторной поддержки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клинической ситуации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43600" y="3846225"/>
            <a:ext cx="2590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</a:pPr>
            <a:r>
              <a:rPr lang="ru-RU" dirty="0"/>
              <a:t>Мониторинг </a:t>
            </a:r>
            <a:br>
              <a:rPr lang="ru-RU" dirty="0"/>
            </a:br>
            <a:r>
              <a:rPr lang="ru-RU" dirty="0"/>
              <a:t>эпидемиологической </a:t>
            </a:r>
            <a:br>
              <a:rPr lang="ru-RU" dirty="0"/>
            </a:br>
            <a:r>
              <a:rPr lang="ru-RU" dirty="0"/>
              <a:t>ситуации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9728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top1.GIF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9137689" cy="4419600"/>
          </a:xfrm>
        </p:spPr>
      </p:pic>
      <p:sp>
        <p:nvSpPr>
          <p:cNvPr id="10" name="Прямоугольник 9"/>
          <p:cNvSpPr/>
          <p:nvPr/>
        </p:nvSpPr>
        <p:spPr>
          <a:xfrm>
            <a:off x="2059625" y="533400"/>
            <a:ext cx="5320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  <a:latin typeface="Bookman Old Style" pitchFamily="18" charset="0"/>
              </a:rPr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A2136-15D3-4414-8330-6E91432636B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1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452692307"/>
              </p:ext>
            </p:extLst>
          </p:nvPr>
        </p:nvGraphicFramePr>
        <p:xfrm>
          <a:off x="152400" y="1295400"/>
          <a:ext cx="884568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68"/>
          <p:cNvSpPr txBox="1">
            <a:spLocks noChangeArrowheads="1"/>
          </p:cNvSpPr>
          <p:nvPr/>
        </p:nvSpPr>
        <p:spPr bwMode="auto">
          <a:xfrm>
            <a:off x="5562600" y="3200400"/>
            <a:ext cx="2089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70C0"/>
                </a:solidFill>
                <a:latin typeface="+mj-lt"/>
              </a:rPr>
              <a:t>Рождаемость</a:t>
            </a:r>
          </a:p>
        </p:txBody>
      </p:sp>
      <p:sp>
        <p:nvSpPr>
          <p:cNvPr id="8" name="Text Box 69"/>
          <p:cNvSpPr txBox="1">
            <a:spLocks noChangeArrowheads="1"/>
          </p:cNvSpPr>
          <p:nvPr/>
        </p:nvSpPr>
        <p:spPr bwMode="auto">
          <a:xfrm>
            <a:off x="611188" y="3716338"/>
            <a:ext cx="1081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40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9" name="Text Box 71"/>
          <p:cNvSpPr txBox="1">
            <a:spLocks noChangeArrowheads="1"/>
          </p:cNvSpPr>
          <p:nvPr/>
        </p:nvSpPr>
        <p:spPr bwMode="auto">
          <a:xfrm>
            <a:off x="1151731" y="1857345"/>
            <a:ext cx="1995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  <a:latin typeface="+mj-lt"/>
              </a:rPr>
              <a:t>Смертность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1288"/>
            <a:ext cx="8229600" cy="849312"/>
          </a:xfrm>
        </p:spPr>
        <p:txBody>
          <a:bodyPr anchor="ctr"/>
          <a:lstStyle/>
          <a:p>
            <a:pPr eaLnBrk="1" hangingPunct="1"/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Динамика рождаемости и смертности</a:t>
            </a:r>
            <a:b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Республике Татарстан </a:t>
            </a:r>
            <a:r>
              <a:rPr lang="ru-RU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 1995</a:t>
            </a:r>
            <a:r>
              <a:rPr 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-2011</a:t>
            </a:r>
            <a:r>
              <a:rPr lang="ru-RU" sz="2400" b="1" kern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г.г</a:t>
            </a:r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167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/>
          <p:cNvSpPr/>
          <p:nvPr/>
        </p:nvSpPr>
        <p:spPr>
          <a:xfrm>
            <a:off x="3962400" y="2057400"/>
            <a:ext cx="2140966" cy="37338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8728" y="6248400"/>
            <a:ext cx="2133600" cy="476250"/>
          </a:xfrm>
        </p:spPr>
        <p:txBody>
          <a:bodyPr/>
          <a:lstStyle/>
          <a:p>
            <a:pPr>
              <a:defRPr/>
            </a:pPr>
            <a:fld id="{62EA2136-15D3-4414-8330-6E91432636B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1288"/>
            <a:ext cx="8229600" cy="849312"/>
          </a:xfrm>
        </p:spPr>
        <p:txBody>
          <a:bodyPr anchor="ctr"/>
          <a:lstStyle/>
          <a:p>
            <a:pPr eaLnBrk="1" hangingPunct="1"/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Динамика рождаемости и смертности</a:t>
            </a:r>
            <a:b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Республике </a:t>
            </a:r>
            <a:r>
              <a:rPr lang="ru-RU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Татарстан</a:t>
            </a:r>
            <a:endParaRPr lang="ru-RU" sz="2400" b="1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4191000" y="1524001"/>
            <a:ext cx="1659988" cy="494134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</a:rPr>
              <a:t>2010г. </a:t>
            </a:r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6516914" y="1515642"/>
            <a:ext cx="1712686" cy="49413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</a:rPr>
              <a:t>2011г.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5800" y="2438400"/>
            <a:ext cx="981359" cy="584775"/>
          </a:xfrm>
          <a:prstGeom prst="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12,9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00864" y="3581400"/>
            <a:ext cx="981359" cy="584775"/>
          </a:xfrm>
          <a:prstGeom prst="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ru-RU" b="0" dirty="0">
                <a:solidFill>
                  <a:schemeClr val="tx1"/>
                </a:solidFill>
              </a:rPr>
              <a:t>13,1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14676" y="4800600"/>
            <a:ext cx="753732" cy="584775"/>
          </a:xfrm>
          <a:prstGeom prst="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5,6</a:t>
            </a: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800000">
            <a:off x="6324601" y="2057400"/>
            <a:ext cx="2140966" cy="376678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2" name="TextBox 31"/>
          <p:cNvSpPr txBox="1"/>
          <p:nvPr/>
        </p:nvSpPr>
        <p:spPr>
          <a:xfrm>
            <a:off x="6833211" y="2362200"/>
            <a:ext cx="1183337" cy="707886"/>
          </a:xfrm>
          <a:prstGeom prst="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ru-RU" sz="4000" dirty="0"/>
              <a:t>13,3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04403" y="3581400"/>
            <a:ext cx="981359" cy="584775"/>
          </a:xfrm>
          <a:prstGeom prst="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12,4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48013" y="4800600"/>
            <a:ext cx="753732" cy="584775"/>
          </a:xfrm>
          <a:prstGeom prst="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4,7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6172" y="2387025"/>
            <a:ext cx="3078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800" b="1" cap="all" dirty="0" smtClean="0">
                <a:ln w="0"/>
                <a:solidFill>
                  <a:srgbClr val="C00000"/>
                </a:solidFill>
                <a:effectLst/>
              </a:rPr>
              <a:t>РОЖДАЕМОСТЬ</a:t>
            </a:r>
            <a:endParaRPr lang="ru-RU" sz="2800" b="1" cap="all" dirty="0">
              <a:ln w="0"/>
              <a:solidFill>
                <a:srgbClr val="C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735" y="3606225"/>
            <a:ext cx="2699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800" b="1" cap="all" dirty="0" smtClean="0">
                <a:ln w="0"/>
                <a:solidFill>
                  <a:srgbClr val="C00000"/>
                </a:solidFill>
                <a:effectLst/>
              </a:rPr>
              <a:t>смертность</a:t>
            </a:r>
            <a:endParaRPr lang="ru-RU" sz="2800" b="1" cap="all" dirty="0">
              <a:ln w="0"/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83" y="4713982"/>
            <a:ext cx="33511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800" b="1" cap="all" dirty="0" smtClean="0">
                <a:ln w="0"/>
                <a:solidFill>
                  <a:srgbClr val="C00000"/>
                </a:solidFill>
                <a:effectLst/>
              </a:rPr>
              <a:t>младенческая </a:t>
            </a:r>
            <a:endParaRPr lang="en-US" sz="2800" b="1" cap="all" dirty="0" smtClean="0">
              <a:ln w="0"/>
              <a:solidFill>
                <a:srgbClr val="C00000"/>
              </a:solidFill>
              <a:effectLst/>
            </a:endParaRPr>
          </a:p>
          <a:p>
            <a:pPr algn="ctr" eaLnBrk="0" hangingPunct="0">
              <a:defRPr/>
            </a:pPr>
            <a:r>
              <a:rPr lang="ru-RU" sz="2800" b="1" cap="all" dirty="0" smtClean="0">
                <a:ln w="0"/>
                <a:solidFill>
                  <a:srgbClr val="C00000"/>
                </a:solidFill>
                <a:effectLst/>
              </a:rPr>
              <a:t>смертность</a:t>
            </a:r>
            <a:endParaRPr lang="ru-RU" sz="2800" b="1" cap="all" dirty="0">
              <a:ln w="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57800" y="1503363"/>
            <a:ext cx="568148" cy="63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8" descr="C:\Documents and Settings\Администратор\Рабочий стол\обложка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81000" y="1455390"/>
            <a:ext cx="533400" cy="74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A2136-15D3-4414-8330-6E91432636BF}" type="slidenum">
              <a:rPr lang="ru-RU" smtClean="0">
                <a:latin typeface="+mj-lt"/>
              </a:rPr>
              <a:pPr>
                <a:defRPr/>
              </a:pPr>
              <a:t>4</a:t>
            </a:fld>
            <a:endParaRPr lang="ru-RU">
              <a:latin typeface="+mj-lt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640"/>
            <a:ext cx="8642350" cy="706438"/>
          </a:xfrm>
        </p:spPr>
        <p:txBody>
          <a:bodyPr anchor="ctr"/>
          <a:lstStyle/>
          <a:p>
            <a:pPr eaLnBrk="1" hangingPunct="1"/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Основные направления совместной </a:t>
            </a:r>
            <a:b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деятельности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1504950"/>
            <a:ext cx="3505200" cy="10160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Министерство здравоохранения </a:t>
            </a:r>
            <a:br>
              <a:rPr lang="ru-RU" sz="2000" dirty="0">
                <a:solidFill>
                  <a:srgbClr val="C00000"/>
                </a:solidFill>
                <a:latin typeface="+mj-lt"/>
              </a:rPr>
            </a:br>
            <a:r>
              <a:rPr lang="ru-RU" sz="2000" dirty="0">
                <a:solidFill>
                  <a:srgbClr val="C00000"/>
                </a:solidFill>
                <a:latin typeface="+mj-lt"/>
              </a:rPr>
              <a:t>Республики Татарстан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37870" y="217328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04520" y="1504950"/>
            <a:ext cx="3688655" cy="10160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+mj-lt"/>
              </a:rPr>
              <a:t>Управление Роспотребнадзора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+mj-lt"/>
              </a:rPr>
              <a:t>по Республике Татарстан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4113907" y="2173288"/>
            <a:ext cx="1008063" cy="215900"/>
          </a:xfrm>
          <a:prstGeom prst="curvedUpArrow">
            <a:avLst>
              <a:gd name="adj1" fmla="val 93382"/>
              <a:gd name="adj2" fmla="val 186765"/>
              <a:gd name="adj3" fmla="val 33333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10800000">
            <a:off x="3969445" y="1670050"/>
            <a:ext cx="1079500" cy="215900"/>
          </a:xfrm>
          <a:prstGeom prst="curvedUpArrow">
            <a:avLst>
              <a:gd name="adj1" fmla="val 100000"/>
              <a:gd name="adj2" fmla="val 200000"/>
              <a:gd name="adj3" fmla="val 33333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57200" y="3367088"/>
            <a:ext cx="8424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04800" y="2895600"/>
            <a:ext cx="8610600" cy="361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000" dirty="0"/>
              <a:t>Реализация национального  календаря профилактических прививок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000" dirty="0"/>
              <a:t>Охрана  здоровья работающих, профилактика профессиональных заболеваний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000" dirty="0"/>
              <a:t>ПНП «Здоровье»: профилактика и лечение ВИЧ, ВГВ, ВГС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000" dirty="0"/>
              <a:t>Профилактика неинфекционных  заболеваний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000" dirty="0"/>
              <a:t>Профилактика внутрибольничных инфекций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000" dirty="0"/>
              <a:t>Противоэпидемическая работа в очагах инфекции</a:t>
            </a:r>
          </a:p>
          <a:p>
            <a:pPr indent="441325">
              <a:lnSpc>
                <a:spcPct val="115000"/>
              </a:lnSpc>
              <a:buFont typeface="Wingdings" pitchFamily="2" charset="2"/>
              <a:buChar char="ü"/>
            </a:pPr>
            <a:endParaRPr lang="ru-RU" sz="32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1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A2136-15D3-4414-8330-6E91432636B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2631" y="381000"/>
            <a:ext cx="8686800" cy="1371600"/>
          </a:xfrm>
        </p:spPr>
        <p:txBody>
          <a:bodyPr anchor="ctr"/>
          <a:lstStyle/>
          <a:p>
            <a:pPr eaLnBrk="1" hangingPunct="1"/>
            <a:r>
              <a:rPr lang="ru-RU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Динамика заболеваемости </a:t>
            </a:r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управляемыми инфекциями </a:t>
            </a:r>
            <a:b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Республике Татарстан </a:t>
            </a:r>
            <a:r>
              <a:rPr lang="ru-RU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 2001-20</a:t>
            </a:r>
            <a:r>
              <a:rPr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</a:t>
            </a:r>
            <a:r>
              <a:rPr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ru-RU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</a:t>
            </a:r>
            <a:r>
              <a:rPr lang="ru-RU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ru-RU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(на 100 тыс. нас.)</a:t>
            </a:r>
            <a:r>
              <a:rPr lang="ru-RU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400" b="1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23496550"/>
              </p:ext>
            </p:extLst>
          </p:nvPr>
        </p:nvGraphicFramePr>
        <p:xfrm>
          <a:off x="0" y="1608138"/>
          <a:ext cx="9144000" cy="454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327815" y="3068960"/>
            <a:ext cx="4476433" cy="13681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5800" y="5661248"/>
            <a:ext cx="8020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В среднем на 8,5% ниже, чем в целом по Российской Федерации 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4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A2136-15D3-4414-8330-6E91432636BF}" type="slidenum">
              <a:rPr lang="ru-RU" smtClean="0">
                <a:latin typeface="+mj-lt"/>
              </a:rPr>
              <a:pPr>
                <a:defRPr/>
              </a:pPr>
              <a:t>6</a:t>
            </a:fld>
            <a:endParaRPr lang="ru-RU"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+mj-lt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08057023"/>
              </p:ext>
            </p:extLst>
          </p:nvPr>
        </p:nvGraphicFramePr>
        <p:xfrm>
          <a:off x="533400" y="1905000"/>
          <a:ext cx="8147248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90600" y="2743200"/>
            <a:ext cx="2892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Антиретровирусная терапия</a:t>
            </a:r>
            <a:endParaRPr lang="ru-RU" sz="160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609600"/>
            <a:ext cx="6999784" cy="1219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dirty="0" smtClean="0"/>
              <a:t>Стоимость лечения 1 пациента – </a:t>
            </a:r>
          </a:p>
          <a:p>
            <a:pPr marL="0" indent="0" algn="ctr">
              <a:buFontTx/>
              <a:buNone/>
            </a:pPr>
            <a:r>
              <a:rPr lang="ru-RU" sz="2800" b="1" kern="1200" cap="all" dirty="0" smtClean="0">
                <a:ln w="0"/>
                <a:solidFill>
                  <a:srgbClr val="C00000"/>
                </a:solidFill>
                <a:effectLst/>
              </a:rPr>
              <a:t>100 000 рублей в год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896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9050" y="4038600"/>
            <a:ext cx="2157796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A2136-15D3-4414-8330-6E91432636BF}" type="slidenum">
              <a:rPr lang="ru-RU" smtClean="0">
                <a:latin typeface="+mj-lt"/>
              </a:rPr>
              <a:pPr>
                <a:defRPr/>
              </a:pPr>
              <a:t>7</a:t>
            </a:fld>
            <a:endParaRPr lang="ru-RU">
              <a:latin typeface="+mj-lt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946288267"/>
              </p:ext>
            </p:extLst>
          </p:nvPr>
        </p:nvGraphicFramePr>
        <p:xfrm>
          <a:off x="196701" y="1010349"/>
          <a:ext cx="8029707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Равнобедренный треугольник 9"/>
          <p:cNvSpPr/>
          <p:nvPr/>
        </p:nvSpPr>
        <p:spPr>
          <a:xfrm rot="10800000">
            <a:off x="717520" y="1335256"/>
            <a:ext cx="383226" cy="254951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825145" y="1395216"/>
            <a:ext cx="383226" cy="254951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2942469" y="1410325"/>
            <a:ext cx="383226" cy="254951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4039051" y="1350365"/>
            <a:ext cx="383226" cy="254951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5126298" y="1874902"/>
            <a:ext cx="383226" cy="254951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0800000">
            <a:off x="6230201" y="1710128"/>
            <a:ext cx="383226" cy="254951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7856" y="9743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84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38" y="101374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82,4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817328" y="102889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82,6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96316" y="10022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84,5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977865" y="1524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74,3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098733" y="1371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77,4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339130" y="1590207"/>
            <a:ext cx="118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Россия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72400" y="2274332"/>
            <a:ext cx="1586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Татарстан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xmlns="" val="3029163252"/>
              </p:ext>
            </p:extLst>
          </p:nvPr>
        </p:nvGraphicFramePr>
        <p:xfrm>
          <a:off x="1976268" y="4292600"/>
          <a:ext cx="6939132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957468" y="4038600"/>
            <a:ext cx="41288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Смертность от туберкулеза</a:t>
            </a:r>
          </a:p>
          <a:p>
            <a:pPr algn="ctr"/>
            <a:r>
              <a:rPr lang="ru-RU" dirty="0"/>
              <a:t>(на 100 тыс. </a:t>
            </a:r>
            <a:r>
              <a:rPr lang="ru-RU" dirty="0" smtClean="0"/>
              <a:t>населения)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152400"/>
            <a:ext cx="8022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Заболеваемость туберкулезом</a:t>
            </a:r>
          </a:p>
          <a:p>
            <a:pPr algn="ctr"/>
            <a:r>
              <a:rPr lang="ru-RU" dirty="0" smtClean="0"/>
              <a:t>(на 100 тыс. населения)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9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200024" y="3230166"/>
            <a:ext cx="6879406" cy="1494234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39 </a:t>
            </a:r>
            <a:r>
              <a:rPr lang="ru-RU" sz="2400" dirty="0"/>
              <a:t>объектов строительства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10 000 </a:t>
            </a:r>
            <a:r>
              <a:rPr lang="ru-RU" sz="2400" dirty="0" smtClean="0"/>
              <a:t>компьютеров</a:t>
            </a:r>
          </a:p>
          <a:p>
            <a:pPr>
              <a:buFontTx/>
              <a:buNone/>
            </a:pPr>
            <a:r>
              <a:rPr lang="ru-RU" sz="2400" dirty="0" smtClean="0"/>
              <a:t>Внедрение стандартов в </a:t>
            </a:r>
            <a:r>
              <a:rPr lang="ru-RU" sz="2400" b="1" dirty="0">
                <a:solidFill>
                  <a:srgbClr val="C00000"/>
                </a:solidFill>
              </a:rPr>
              <a:t>71</a:t>
            </a:r>
            <a:r>
              <a:rPr lang="ru-RU" sz="2400" dirty="0" smtClean="0"/>
              <a:t> ЛПУ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76200"/>
            <a:ext cx="7118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Программ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а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модернизации здравоохранения Республики Татарстан на 2011-2012 годы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066800"/>
            <a:ext cx="7272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</a:t>
            </a:r>
            <a:r>
              <a:rPr lang="en-US" sz="3600" dirty="0" smtClean="0"/>
              <a:t>2011 </a:t>
            </a:r>
            <a:r>
              <a:rPr lang="ru-RU" sz="3600" dirty="0" smtClean="0"/>
              <a:t>год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/>
              <a:t>Строительство и оснащение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–</a:t>
            </a:r>
            <a:r>
              <a:rPr lang="ru-RU" dirty="0" smtClean="0"/>
              <a:t> </a:t>
            </a:r>
            <a:r>
              <a:rPr lang="ru-RU" sz="2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3,04 млрд.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руб.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r">
              <a:lnSpc>
                <a:spcPct val="150000"/>
              </a:lnSpc>
            </a:pPr>
            <a:r>
              <a:rPr lang="ru-RU" sz="2400" dirty="0" smtClean="0"/>
              <a:t>Информатизация</a:t>
            </a:r>
            <a:r>
              <a:rPr lang="ru-RU" sz="2000" dirty="0" smtClean="0"/>
              <a:t>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– </a:t>
            </a:r>
            <a:r>
              <a:rPr lang="ru-RU" sz="2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0,19 млрд.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руб.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r">
              <a:lnSpc>
                <a:spcPct val="150000"/>
              </a:lnSpc>
            </a:pPr>
            <a:r>
              <a:rPr lang="ru-RU" sz="2400" dirty="0" smtClean="0"/>
              <a:t>Стандарты</a:t>
            </a:r>
            <a:r>
              <a:rPr lang="en-US" sz="2400" dirty="0" smtClean="0"/>
              <a:t>   </a:t>
            </a:r>
            <a:r>
              <a:rPr lang="ru-RU" sz="2400" dirty="0" smtClean="0"/>
              <a:t>  </a:t>
            </a:r>
            <a:r>
              <a:rPr lang="ru-RU" sz="2000" dirty="0" smtClean="0"/>
              <a:t>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– 1 </a:t>
            </a:r>
            <a:r>
              <a:rPr lang="ru-RU" sz="2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млрд.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руб.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24400"/>
            <a:ext cx="91440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view_373198_2288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4878602"/>
            <a:ext cx="1700670" cy="1226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867477"/>
            <a:ext cx="1939021" cy="123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view_373122_2287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878602"/>
            <a:ext cx="1905001" cy="1228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0268" y="4878602"/>
            <a:ext cx="1838325" cy="122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78602"/>
            <a:ext cx="823217" cy="123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A2136-15D3-4414-8330-6E91432636B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2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800600"/>
            <a:ext cx="8458200" cy="1219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dirty="0" smtClean="0"/>
              <a:t>Всего на 2011-2012 годы – </a:t>
            </a:r>
            <a:r>
              <a:rPr lang="ru-RU" b="1" kern="1200" cap="all" dirty="0">
                <a:ln w="0"/>
                <a:solidFill>
                  <a:srgbClr val="C00000"/>
                </a:solidFill>
                <a:effectLst/>
              </a:rPr>
              <a:t>7,9 млрд. </a:t>
            </a:r>
            <a:r>
              <a:rPr lang="ru-RU" b="1" kern="1200" cap="all" dirty="0" smtClean="0">
                <a:ln w="0"/>
                <a:solidFill>
                  <a:srgbClr val="C00000"/>
                </a:solidFill>
                <a:effectLst/>
              </a:rPr>
              <a:t>руб. </a:t>
            </a:r>
          </a:p>
          <a:p>
            <a:pPr marL="0" indent="0" algn="ctr">
              <a:buFontTx/>
              <a:buNone/>
            </a:pPr>
            <a:r>
              <a:rPr lang="ru-RU" dirty="0" smtClean="0"/>
              <a:t>за счет бюджета ФФОМС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76200"/>
            <a:ext cx="7118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Программ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а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модернизации здравоохранения Республики Татарстан на 2011-2012 годы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201</a:t>
            </a:r>
            <a:r>
              <a:rPr lang="ru-RU" sz="3600" dirty="0" smtClean="0"/>
              <a:t>2</a:t>
            </a:r>
            <a:r>
              <a:rPr lang="en-US" sz="3600" dirty="0" smtClean="0"/>
              <a:t> </a:t>
            </a:r>
            <a:r>
              <a:rPr lang="ru-RU" sz="3600" dirty="0" smtClean="0"/>
              <a:t>год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Строительство и оснащение </a:t>
            </a:r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–</a:t>
            </a:r>
            <a:r>
              <a:rPr lang="ru-RU" sz="2800" dirty="0" smtClean="0"/>
              <a:t> </a:t>
            </a:r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2,6 </a:t>
            </a:r>
            <a:r>
              <a:rPr lang="ru-RU" sz="2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млрд. </a:t>
            </a:r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руб.</a:t>
            </a:r>
            <a:endParaRPr lang="ru-RU" sz="28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/>
              <a:t>Информатизация                </a:t>
            </a:r>
            <a:r>
              <a:rPr lang="en-US" sz="2800" dirty="0" smtClean="0"/>
              <a:t>  </a:t>
            </a:r>
            <a:r>
              <a:rPr lang="ru-RU" sz="2800" dirty="0" smtClean="0"/>
              <a:t>  </a:t>
            </a:r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– 0,36 </a:t>
            </a:r>
            <a:r>
              <a:rPr lang="ru-RU" sz="2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млрд. </a:t>
            </a:r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руб.</a:t>
            </a:r>
            <a:endParaRPr lang="ru-RU" sz="28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/>
              <a:t>Стандарты                               </a:t>
            </a:r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– 1,8 </a:t>
            </a:r>
            <a:r>
              <a:rPr lang="ru-RU" sz="2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млрд. </a:t>
            </a:r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руб.</a:t>
            </a:r>
            <a:endParaRPr lang="ru-RU" sz="28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62EA2136-15D3-4414-8330-6E91432636B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69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514</Words>
  <Application>Microsoft Office PowerPoint</Application>
  <PresentationFormat>Экран (4:3)</PresentationFormat>
  <Paragraphs>162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Динамика рождаемости и смертности  в Республике Татарстан за 1995-2011г.г.</vt:lpstr>
      <vt:lpstr>Динамика рождаемости и смертности  в Республике Татарстан</vt:lpstr>
      <vt:lpstr>Основные направления совместной  деятельности</vt:lpstr>
      <vt:lpstr>Динамика заболеваемости  управляемыми инфекциями  в Республике Татарстан за 2001-2011 г.г.  (на 100 тыс. нас.)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Принцип «единого окна» в отделении медицинского освидетельствования иностранных граждан на базе ГАУЗ «РККВД»</vt:lpstr>
      <vt:lpstr>Комплекс мероприятий Минздрава РТ,  направленных на обеспечение летнего отдыха  и оздоровления детей</vt:lpstr>
      <vt:lpstr>Принятие оперативных управленческих решений при эпидемическом подъеме инфекционных заболеваний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 Ю. Малышева</dc:creator>
  <cp:lastModifiedBy>м</cp:lastModifiedBy>
  <cp:revision>142</cp:revision>
  <cp:lastPrinted>2012-01-15T10:12:40Z</cp:lastPrinted>
  <dcterms:created xsi:type="dcterms:W3CDTF">1601-01-01T00:00:00Z</dcterms:created>
  <dcterms:modified xsi:type="dcterms:W3CDTF">2012-01-16T10:56:11Z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